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95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96" r:id="rId14"/>
    <p:sldId id="297" r:id="rId15"/>
    <p:sldId id="298" r:id="rId16"/>
    <p:sldId id="267" r:id="rId17"/>
    <p:sldId id="299" r:id="rId18"/>
    <p:sldId id="300" r:id="rId19"/>
    <p:sldId id="301" r:id="rId20"/>
    <p:sldId id="269" r:id="rId21"/>
    <p:sldId id="302" r:id="rId22"/>
    <p:sldId id="270" r:id="rId23"/>
    <p:sldId id="271" r:id="rId24"/>
    <p:sldId id="303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1" r:id="rId43"/>
    <p:sldId id="290" r:id="rId44"/>
    <p:sldId id="292" r:id="rId45"/>
    <p:sldId id="293" r:id="rId46"/>
    <p:sldId id="294" r:id="rId4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5"/>
    <p:restoredTop sz="94714"/>
  </p:normalViewPr>
  <p:slideViewPr>
    <p:cSldViewPr snapToGrid="0" snapToObjects="1">
      <p:cViewPr varScale="1">
        <p:scale>
          <a:sx n="93" d="100"/>
          <a:sy n="93" d="100"/>
        </p:scale>
        <p:origin x="197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one is better but make sure eps is big enough such that sqrt (eps) is not 0. In the second scenario sqrt(variance) may be rounded to 0 , and this can cause a division by 0 in the derivative of </a:t>
            </a:r>
            <a:r>
              <a:rPr lang="en-US" dirty="0" err="1"/>
              <a:t>st_dev</a:t>
            </a:r>
            <a:r>
              <a:rPr lang="en-US" dirty="0"/>
              <a:t>!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785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153406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>
              <a:defRPr>
                <a:latin typeface="Helvetica"/>
                <a:ea typeface="Helvetica"/>
                <a:cs typeface="Helvetica"/>
                <a:sym typeface="Helvetica"/>
              </a:defRPr>
            </a:lvl2pPr>
            <a:lvl3pPr>
              <a:defRPr>
                <a:latin typeface="Helvetica"/>
                <a:ea typeface="Helvetica"/>
                <a:cs typeface="Helvetica"/>
                <a:sym typeface="Helvetica"/>
              </a:defRPr>
            </a:lvl3pPr>
            <a:lvl4pPr>
              <a:defRPr>
                <a:latin typeface="Helvetica"/>
                <a:ea typeface="Helvetica"/>
                <a:cs typeface="Helvetica"/>
                <a:sym typeface="Helvetica"/>
              </a:defRPr>
            </a:lvl4pPr>
            <a:lvl5pPr>
              <a:defRPr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(Goodfellow 2016)"/>
          <p:cNvSpPr/>
          <p:nvPr/>
        </p:nvSpPr>
        <p:spPr>
          <a:xfrm>
            <a:off x="11626490" y="9340850"/>
            <a:ext cx="13596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t>(Goodfellow 2016)</a:t>
            </a:r>
          </a:p>
        </p:txBody>
      </p:sp>
      <p:sp>
        <p:nvSpPr>
          <p:cNvPr id="5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027351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396541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>
            <a:spLocks noGrp="1"/>
          </p:cNvSpPr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504718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60771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155196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400945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Image"/>
          <p:cNvSpPr>
            <a:spLocks noGrp="1"/>
          </p:cNvSpPr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316206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684931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830594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 anchorCtr="0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9655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 typeface="Wingdings" pitchFamily="2" charset="2"/>
        <a:buChar char="q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 typeface="Courier New" panose="02070309020205020404" pitchFamily="49" charset="0"/>
        <a:buChar char="o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lYD8jn1ayE&amp;list=PLoWh1paHYVRfygApBdss1HCt-TFZRXs0k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Numerical Computation for Deep Learn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r>
              <a:t>Numerical Computation for Deep Learning</a:t>
            </a:r>
          </a:p>
        </p:txBody>
      </p:sp>
      <p:sp>
        <p:nvSpPr>
          <p:cNvPr id="121" name="Lecture slides for Chapter 4 of Deep Learning…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89911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531622">
              <a:defRPr sz="2912"/>
            </a:pPr>
            <a:r>
              <a:rPr dirty="0"/>
              <a:t>Lecture slides for Chapter 4 of </a:t>
            </a:r>
            <a:r>
              <a:rPr i="1" dirty="0"/>
              <a:t>Deep Learning</a:t>
            </a:r>
          </a:p>
          <a:p>
            <a:pPr defTabSz="531622">
              <a:defRPr sz="2912"/>
            </a:pPr>
            <a:r>
              <a:rPr dirty="0" err="1"/>
              <a:t>www.deeplearningbook.org</a:t>
            </a:r>
            <a:endParaRPr i="1" dirty="0"/>
          </a:p>
          <a:p>
            <a:pPr defTabSz="531622">
              <a:defRPr sz="2912"/>
            </a:pPr>
            <a:r>
              <a:rPr dirty="0"/>
              <a:t>Ian Goodfellow</a:t>
            </a:r>
          </a:p>
          <a:p>
            <a:pPr defTabSz="531622">
              <a:defRPr sz="2912"/>
            </a:pPr>
            <a:r>
              <a:rPr dirty="0"/>
              <a:t>Last modified 2017-10-14</a:t>
            </a:r>
            <a:endParaRPr lang="en-US" dirty="0"/>
          </a:p>
          <a:p>
            <a:pPr defTabSz="531622">
              <a:defRPr sz="2912"/>
            </a:pP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LB" dirty="0">
                <a:solidFill>
                  <a:schemeClr val="accent1"/>
                </a:solidFill>
              </a:rPr>
              <a:t>dapted by m.n. for CMPS 392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22" name="Thanks to Justin Gilmer and Jacob Buckman for helpful discussions"/>
          <p:cNvSpPr txBox="1"/>
          <p:nvPr/>
        </p:nvSpPr>
        <p:spPr>
          <a:xfrm>
            <a:off x="5272327" y="8393993"/>
            <a:ext cx="781838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Thanks to Justin Gilmer and Jacob Buckman for helpful discussions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Iterative Optimiz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Iterative Optimization</a:t>
            </a:r>
          </a:p>
        </p:txBody>
      </p:sp>
      <p:sp>
        <p:nvSpPr>
          <p:cNvPr id="148" name="Gradient descent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Gradient descent</a:t>
            </a:r>
          </a:p>
          <a:p>
            <a:pPr>
              <a:def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defRPr>
            </a:pPr>
            <a:r>
              <a:t>Curvature</a:t>
            </a:r>
          </a:p>
          <a:p>
            <a:r>
              <a:t>Constrained optimization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Critical Points"/>
              <p:cNvSpPr>
                <a:spLocks noGrp="1"/>
              </p:cNvSpPr>
              <p:nvPr>
                <p:ph type="title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dirty="0"/>
                  <a:t>Critical Points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)=0</m:t>
                    </m:r>
                  </m:oMath>
                </a14:m>
                <a:r>
                  <a:rPr lang="en-US" dirty="0"/>
                  <a:t>)</a:t>
                </a:r>
                <a:endParaRPr dirty="0"/>
              </a:p>
            </p:txBody>
          </p:sp>
        </mc:Choice>
        <mc:Fallback xmlns="">
          <p:sp>
            <p:nvSpPr>
              <p:cNvPr id="150" name="Critical Points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3" y="3104579"/>
            <a:ext cx="13004801" cy="350466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Figure 4.2"/>
          <p:cNvSpPr txBox="1"/>
          <p:nvPr/>
        </p:nvSpPr>
        <p:spPr>
          <a:xfrm>
            <a:off x="5415991" y="6508194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4.2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addle Poin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Saddle Points</a:t>
            </a: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81" y="2312195"/>
            <a:ext cx="8851476" cy="519291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Figure 4.5"/>
          <p:cNvSpPr txBox="1"/>
          <p:nvPr/>
        </p:nvSpPr>
        <p:spPr>
          <a:xfrm>
            <a:off x="5367211" y="6870156"/>
            <a:ext cx="21728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4.5</a:t>
            </a:r>
          </a:p>
        </p:txBody>
      </p:sp>
      <p:sp>
        <p:nvSpPr>
          <p:cNvPr id="157" name="(Gradient descent escapes,…"/>
          <p:cNvSpPr txBox="1"/>
          <p:nvPr/>
        </p:nvSpPr>
        <p:spPr>
          <a:xfrm>
            <a:off x="7221380" y="7491535"/>
            <a:ext cx="5773721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/>
            </a:pPr>
            <a:r>
              <a:t>(Gradient descent escapes, </a:t>
            </a:r>
          </a:p>
          <a:p>
            <a:pPr>
              <a:defRPr sz="2800"/>
            </a:pPr>
            <a:r>
              <a:t>see Appendix C of “Qualitatively Characterizing Neural Network Optimization Problems”)</a:t>
            </a:r>
          </a:p>
        </p:txBody>
      </p:sp>
      <p:sp>
        <p:nvSpPr>
          <p:cNvPr id="158" name="Saddle points attract Newton’s method"/>
          <p:cNvSpPr txBox="1"/>
          <p:nvPr/>
        </p:nvSpPr>
        <p:spPr>
          <a:xfrm>
            <a:off x="436298" y="7832845"/>
            <a:ext cx="3849028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/>
            </a:lvl1pPr>
          </a:lstStyle>
          <a:p>
            <a:r>
              <a:t>Saddle points attract Newton’s method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37555-2FF7-004D-917C-7285990DD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LB" dirty="0"/>
              <a:t>ultiple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A5ED5B4-07DD-B645-A0E7-1F4EBD3A92E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</a:t>
                </a:r>
                <a:r>
                  <a:rPr lang="en-LB" dirty="0"/>
                  <a:t>he gradient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LB" dirty="0"/>
                  <a:t> is the vector conatining the partial derivatives: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L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LB" dirty="0"/>
              </a:p>
              <a:p>
                <a:r>
                  <a:rPr lang="en-US" dirty="0"/>
                  <a:t>C</a:t>
                </a:r>
                <a:r>
                  <a:rPr lang="en-LB" dirty="0"/>
                  <a:t>ritical point is when all elements of the gradient are 0 </a:t>
                </a:r>
              </a:p>
              <a:p>
                <a:r>
                  <a:rPr lang="en-US" dirty="0"/>
                  <a:t>T</a:t>
                </a:r>
                <a:r>
                  <a:rPr lang="en-LB" dirty="0"/>
                  <a:t>he </a:t>
                </a:r>
                <a:r>
                  <a:rPr lang="en-LB" b="1" dirty="0"/>
                  <a:t>directional derivative </a:t>
                </a:r>
                <a:r>
                  <a:rPr lang="en-LB" dirty="0"/>
                  <a:t>is the slope of the function </a:t>
                </a:r>
                <a14:m>
                  <m:oMath xmlns:m="http://schemas.openxmlformats.org/officeDocument/2006/math">
                    <m:r>
                      <a:rPr lang="en-LB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LB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LB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LB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LB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LB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LB" b="1" i="1" dirty="0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LB" b="0" i="1" dirty="0" smtClean="0">
                        <a:latin typeface="Cambria Math" panose="02040503050406030204" pitchFamily="18" charset="0"/>
                      </a:rPr>
                      <m:t> ) </m:t>
                    </m:r>
                  </m:oMath>
                </a14:m>
                <a:r>
                  <a:rPr lang="en-LB" dirty="0"/>
                  <a:t> (with respect to </a:t>
                </a:r>
                <a14:m>
                  <m:oMath xmlns:m="http://schemas.openxmlformats.org/officeDocument/2006/math">
                    <m:r>
                      <a:rPr lang="en-LB" i="1" dirty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LB" dirty="0"/>
                  <a:t>) 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LB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</a:t>
                </a:r>
                <a:r>
                  <a:rPr lang="en-LB" dirty="0"/>
                  <a:t>he directional derivative is the projection of the gradient onto the vector </a:t>
                </a:r>
                <a14:m>
                  <m:oMath xmlns:m="http://schemas.openxmlformats.org/officeDocument/2006/math">
                    <m:r>
                      <a:rPr lang="en-LB" b="1" i="1" dirty="0" smtClean="0"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endParaRPr lang="en-LB" b="1" dirty="0"/>
              </a:p>
              <a:p>
                <a:endParaRPr lang="en-LB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A5ED5B4-07DD-B645-A0E7-1F4EBD3A92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14" t="-1815" r="-2514" b="-806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36008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0BF5-3430-044B-9D74-C370E2A86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LB" dirty="0"/>
              <a:t>he best </a:t>
            </a:r>
            <a:r>
              <a:rPr lang="en-LB" b="1" dirty="0"/>
              <a:t>u</a:t>
            </a:r>
            <a:r>
              <a:rPr lang="en-LB" dirty="0"/>
              <a:t> is in the opposite direction of the gradient!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9D75EDB-879A-7145-BA9F-3E05E8A5430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</a:t>
                </a:r>
                <a:r>
                  <a:rPr lang="en-LB" dirty="0"/>
                  <a:t>o minimize </a:t>
                </a:r>
                <a14:m>
                  <m:oMath xmlns:m="http://schemas.openxmlformats.org/officeDocument/2006/math">
                    <m:r>
                      <a:rPr lang="en-L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LB" dirty="0"/>
                  <a:t>, find the direction </a:t>
                </a:r>
                <a14:m>
                  <m:oMath xmlns:m="http://schemas.openxmlformats.org/officeDocument/2006/math">
                    <m:r>
                      <a:rPr lang="en-LB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LB" dirty="0"/>
                  <a:t> in which </a:t>
                </a:r>
                <a14:m>
                  <m:oMath xmlns:m="http://schemas.openxmlformats.org/officeDocument/2006/math">
                    <m:r>
                      <a:rPr lang="en-L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LB" dirty="0"/>
                  <a:t> decreases the fastest: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 </m:t>
                        </m:r>
                      </m:lim>
                    </m:limLow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</m:d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4445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LB" dirty="0"/>
              </a:p>
              <a:p>
                <a:pPr lvl="1"/>
                <a:r>
                  <a:rPr lang="en-US" dirty="0"/>
                  <a:t>T</a:t>
                </a:r>
                <a:r>
                  <a:rPr lang="en-LB" dirty="0"/>
                  <a:t>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LB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LB" dirty="0"/>
                  <a:t> is called the learning rate </a:t>
                </a:r>
              </a:p>
              <a:p>
                <a:pPr marL="444500" lvl="1" indent="0">
                  <a:buNone/>
                </a:pPr>
                <a:endParaRPr lang="en-LB" dirty="0"/>
              </a:p>
              <a:p>
                <a:pPr lvl="1"/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9D75EDB-879A-7145-BA9F-3E05E8A543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1210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69037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C2C4AD-E3BD-6546-8108-1D7FCC2B35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</a:t>
                </a:r>
                <a:r>
                  <a:rPr lang="en-LB" dirty="0"/>
                  <a:t>hat is the best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LB" dirty="0"/>
                  <a:t> 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7C2C4AD-E3BD-6546-8108-1D7FCC2B35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143481-90EE-8341-9752-C599D97B994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Constant small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</a:t>
                </a:r>
                <a:r>
                  <a:rPr lang="en-LB" dirty="0"/>
                  <a:t>olve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LB" dirty="0"/>
                  <a:t> that makes the directional derivative vanish </a:t>
                </a:r>
              </a:p>
              <a:p>
                <a:r>
                  <a:rPr lang="en-US" dirty="0"/>
                  <a:t>L</a:t>
                </a:r>
                <a:r>
                  <a:rPr lang="en-LB" dirty="0"/>
                  <a:t>ine search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143481-90EE-8341-9752-C599D97B99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29" t="-1210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18216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rvatur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000" dirty="0"/>
              <a:t>Beyond the gradient: </a:t>
            </a:r>
            <a:r>
              <a:rPr sz="6000" dirty="0"/>
              <a:t>Curvature</a:t>
            </a:r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90" y="2183784"/>
            <a:ext cx="10863420" cy="623438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D3E957-9867-E24B-A108-2FF25C660A69}"/>
              </a:ext>
            </a:extLst>
          </p:cNvPr>
          <p:cNvSpPr txBox="1"/>
          <p:nvPr/>
        </p:nvSpPr>
        <p:spPr>
          <a:xfrm>
            <a:off x="6504676" y="4599801"/>
            <a:ext cx="65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243865-B846-8642-85D3-ACC88D61E902}"/>
              </a:ext>
            </a:extLst>
          </p:cNvPr>
          <p:cNvSpPr txBox="1"/>
          <p:nvPr/>
        </p:nvSpPr>
        <p:spPr>
          <a:xfrm>
            <a:off x="1923570" y="8234473"/>
            <a:ext cx="954558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</a:t>
            </a:r>
            <a:r>
              <a:rPr kumimoji="0" lang="en-L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he second derivative tells us how the first derviative will change as we vary the input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38777-1FE7-9F4F-B26B-AA48A248D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LB" dirty="0"/>
              <a:t>econd derivative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AEBF361-8212-E346-97B7-AA01D402732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If the gradient = 1 and we make a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along the negative gradient: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’’= 0</m:t>
                    </m:r>
                  </m:oMath>
                </a14:m>
                <a:r>
                  <a:rPr lang="en-LB" dirty="0"/>
                  <a:t> : no cruvature, flat line (</a:t>
                </a:r>
                <a14:m>
                  <m:oMath xmlns:m="http://schemas.openxmlformats.org/officeDocument/2006/math">
                    <m:r>
                      <a:rPr lang="en-L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LB" dirty="0"/>
                  <a:t> decreases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LB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L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LB" i="1" dirty="0" smtClean="0">
                        <a:latin typeface="Cambria Math" panose="02040503050406030204" pitchFamily="18" charset="0"/>
                      </a:rPr>
                      <m:t>”&lt; 0</m:t>
                    </m:r>
                  </m:oMath>
                </a14:m>
                <a:r>
                  <a:rPr lang="en-LB" dirty="0"/>
                  <a:t> : curves downward (</a:t>
                </a:r>
                <a14:m>
                  <m:oMath xmlns:m="http://schemas.openxmlformats.org/officeDocument/2006/math">
                    <m:r>
                      <a:rPr lang="en-L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LB" dirty="0"/>
                  <a:t> decreases by more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LB" dirty="0"/>
                  <a:t> )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LB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LB" i="1" dirty="0">
                        <a:latin typeface="Cambria Math" panose="02040503050406030204" pitchFamily="18" charset="0"/>
                      </a:rPr>
                      <m:t>”&gt; 0</m:t>
                    </m:r>
                  </m:oMath>
                </a14:m>
                <a:r>
                  <a:rPr lang="en-LB" dirty="0"/>
                  <a:t> : curves upward (</a:t>
                </a:r>
                <a14:m>
                  <m:oMath xmlns:m="http://schemas.openxmlformats.org/officeDocument/2006/math">
                    <m:r>
                      <a:rPr lang="en-L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LB" dirty="0"/>
                  <a:t> decreases by less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LB" dirty="0"/>
                  <a:t>) </a:t>
                </a:r>
              </a:p>
              <a:p>
                <a:endParaRPr lang="en-LB" dirty="0"/>
              </a:p>
              <a:p>
                <a:endParaRPr lang="en-LB" dirty="0"/>
              </a:p>
              <a:p>
                <a:endParaRPr lang="en-LB" dirty="0"/>
              </a:p>
              <a:p>
                <a:endParaRPr lang="en-LB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AEBF361-8212-E346-97B7-AA01D40273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1210" r="-2743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992193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2C10C-7790-FE40-9771-6D9FF730E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LB" dirty="0"/>
              <a:t>econd derivative – multiple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1F0EFA1-2D9D-794B-9FE3-FBBB679D3EC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</a:t>
                </a:r>
                <a:r>
                  <a:rPr lang="en-LB" dirty="0"/>
                  <a:t>he second order partial derivatives are collected in the Hessian matrix </a:t>
                </a:r>
                <a14:m>
                  <m:oMath xmlns:m="http://schemas.openxmlformats.org/officeDocument/2006/math">
                    <m:r>
                      <a:rPr lang="en-LB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LB" dirty="0"/>
              </a:p>
              <a:p>
                <a:r>
                  <a:rPr lang="en-US" dirty="0"/>
                  <a:t>I</a:t>
                </a:r>
                <a:r>
                  <a:rPr lang="en-LB" dirty="0"/>
                  <a:t>f the second oder partial derivatives are continuous, we have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LB" dirty="0"/>
                  <a:t>. </a:t>
                </a:r>
                <a14:m>
                  <m:oMath xmlns:m="http://schemas.openxmlformats.org/officeDocument/2006/math">
                    <m:r>
                      <a:rPr lang="en-LB" i="1" dirty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LB" dirty="0"/>
                  <a:t> is symmetric. </a:t>
                </a:r>
              </a:p>
              <a:p>
                <a:r>
                  <a:rPr lang="en-US" dirty="0"/>
                  <a:t>The directional  second derivative: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𝜕𝛼</m:t>
                        </m:r>
                      </m:den>
                    </m:f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𝛻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𝐻𝑢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LB" dirty="0"/>
              </a:p>
              <a:p>
                <a:pPr lvl="1"/>
                <a:r>
                  <a:rPr lang="en-L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𝐻𝑢</m:t>
                    </m:r>
                  </m:oMath>
                </a14:m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1F0EFA1-2D9D-794B-9FE3-FBBB679D3E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1210" r="-2286" b="-403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50127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D2F58A7-7CAA-4C4A-849E-6CDC7C2CDDB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2603501"/>
                <a:ext cx="11099800" cy="2910608"/>
              </a:xfrm>
            </p:spPr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LB" i="1" dirty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LB" dirty="0"/>
                  <a:t> can be decomposed into </a:t>
                </a:r>
                <a14:m>
                  <m:oMath xmlns:m="http://schemas.openxmlformats.org/officeDocument/2006/math">
                    <m:r>
                      <a:rPr lang="en-LB" i="1" dirty="0">
                        <a:latin typeface="Cambria Math" panose="02040503050406030204" pitchFamily="18" charset="0"/>
                      </a:rPr>
                      <m:t>𝑄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LB" dirty="0"/>
                  <a:t> where </a:t>
                </a:r>
                <a14:m>
                  <m:oMath xmlns:m="http://schemas.openxmlformats.org/officeDocument/2006/math">
                    <m:r>
                      <a:rPr lang="en-LB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LB" dirty="0"/>
                  <a:t> is an orthogonal basis of eigen vectors </a:t>
                </a:r>
              </a:p>
              <a:p>
                <a:r>
                  <a:rPr lang="en-LB" dirty="0"/>
                  <a:t> </a:t>
                </a:r>
                <a:r>
                  <a:rPr lang="en-LB" b="1" dirty="0"/>
                  <a:t>directional second derivative </a:t>
                </a:r>
                <a:r>
                  <a:rPr lang="en-LB" dirty="0"/>
                  <a:t>along direction</a:t>
                </a:r>
                <a:r>
                  <a:rPr lang="en-LB" b="1" dirty="0"/>
                  <a:t> d </a:t>
                </a:r>
                <a:r>
                  <a:rPr lang="en-LB" dirty="0"/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endParaRPr lang="en-LB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LB" dirty="0"/>
                  <a:t> </a:t>
                </a:r>
                <a:endParaRPr lang="en-LB" b="1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D2F58A7-7CAA-4C4A-849E-6CDC7C2CDD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2603501"/>
                <a:ext cx="11099800" cy="2910608"/>
              </a:xfrm>
              <a:blipFill>
                <a:blip r:embed="rId2"/>
                <a:stretch>
                  <a:fillRect l="-800" t="-3913" r="-114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irectional Second Derivatives">
            <a:extLst>
              <a:ext uri="{FF2B5EF4-FFF2-40B4-BE49-F238E27FC236}">
                <a16:creationId xmlns:a16="http://schemas.microsoft.com/office/drawing/2014/main" id="{A2D5CC5F-335E-A74B-8736-F3D540B2B3CA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rPr dirty="0"/>
              <a:t>Directional Second Derivatives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07F74B61-25F6-474D-A3DB-4359D3E39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71" y="5750718"/>
            <a:ext cx="6154206" cy="368776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56D0D8-E3D4-DD47-83AD-1F2376A6F1C1}"/>
              </a:ext>
            </a:extLst>
          </p:cNvPr>
          <p:cNvSpPr/>
          <p:nvPr/>
        </p:nvSpPr>
        <p:spPr>
          <a:xfrm>
            <a:off x="7467745" y="5277227"/>
            <a:ext cx="517034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T</a:t>
            </a:r>
            <a:r>
              <a:rPr lang="en-LB" sz="3200" dirty="0"/>
              <a:t>he maximum eigen value determines the maximum second derivative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/>
              <a:t>T</a:t>
            </a:r>
            <a:r>
              <a:rPr lang="en-LB" sz="3200" dirty="0"/>
              <a:t>he minimum eigen value determines the minumum second derivative </a:t>
            </a:r>
          </a:p>
        </p:txBody>
      </p:sp>
    </p:spTree>
    <p:extLst>
      <p:ext uri="{BB962C8B-B14F-4D97-AF65-F5344CB8AC3E}">
        <p14:creationId xmlns:p14="http://schemas.microsoft.com/office/powerpoint/2010/main" val="276930858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umerical concerns for implementations of deep learning algorithm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4800"/>
            </a:lvl1pPr>
          </a:lstStyle>
          <a:p>
            <a:r>
              <a:t>Numerical concerns for implementations of deep learning algorithms</a:t>
            </a:r>
          </a:p>
        </p:txBody>
      </p:sp>
      <p:sp>
        <p:nvSpPr>
          <p:cNvPr id="125" name="Algorithms are often specified in terms of real numbers; real numbers cannot be implemented in a finite computer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t>Algorithms are often specified in terms of real numbers; real numbers cannot be implemented in a finite computer</a:t>
            </a:r>
          </a:p>
          <a:p>
            <a:pPr marL="782319" lvl="1" indent="-391159" defTabSz="514095">
              <a:spcBef>
                <a:spcPts val="3600"/>
              </a:spcBef>
              <a:defRPr sz="3168"/>
            </a:pPr>
            <a:r>
              <a:t>Does the algorithm still work when implemented with a finite number of bits?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Do small changes in the input to a function cause large changes to an output?</a:t>
            </a:r>
          </a:p>
          <a:p>
            <a:pPr marL="782319" lvl="1" indent="-391159" defTabSz="514095">
              <a:spcBef>
                <a:spcPts val="3600"/>
              </a:spcBef>
              <a:defRPr sz="3168"/>
            </a:pPr>
            <a:r>
              <a:t>Rounding errors, noise, measurement errors can cause large changes</a:t>
            </a:r>
          </a:p>
          <a:p>
            <a:pPr marL="782319" lvl="1" indent="-391159" defTabSz="514095">
              <a:spcBef>
                <a:spcPts val="3600"/>
              </a:spcBef>
              <a:defRPr sz="3168"/>
            </a:pPr>
            <a:r>
              <a:t>Iterative search for best input is difficult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redicting optimal step size using Taylor seri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Predicting optimal step size using Taylor series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47" y="3985723"/>
            <a:ext cx="11733306" cy="107156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Line">
            <a:extLst>
              <a:ext uri="{FF2B5EF4-FFF2-40B4-BE49-F238E27FC236}">
                <a16:creationId xmlns:a16="http://schemas.microsoft.com/office/drawing/2014/main" id="{CDC539C8-8634-894E-8778-D44AB83D90DF}"/>
              </a:ext>
            </a:extLst>
          </p:cNvPr>
          <p:cNvSpPr/>
          <p:nvPr/>
        </p:nvSpPr>
        <p:spPr>
          <a:xfrm flipH="1" flipV="1">
            <a:off x="5857873" y="4815104"/>
            <a:ext cx="644526" cy="7815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1" name="Big gradients speed you up">
            <a:extLst>
              <a:ext uri="{FF2B5EF4-FFF2-40B4-BE49-F238E27FC236}">
                <a16:creationId xmlns:a16="http://schemas.microsoft.com/office/drawing/2014/main" id="{550A1574-1494-9643-B1FB-1325E1CFB5A9}"/>
              </a:ext>
            </a:extLst>
          </p:cNvPr>
          <p:cNvSpPr txBox="1"/>
          <p:nvPr/>
        </p:nvSpPr>
        <p:spPr>
          <a:xfrm>
            <a:off x="6502399" y="5226894"/>
            <a:ext cx="188352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defRPr>
            </a:lvl1pPr>
          </a:lstStyle>
          <a:p>
            <a:pPr algn="l"/>
            <a:r>
              <a:rPr lang="en-US" sz="2400" dirty="0"/>
              <a:t>Expected </a:t>
            </a:r>
          </a:p>
          <a:p>
            <a:pPr algn="l"/>
            <a:r>
              <a:rPr lang="en-US" sz="2400" dirty="0"/>
              <a:t>improvement</a:t>
            </a:r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176A13EA-8B12-CD4E-8594-A4DD9E4C38E6}"/>
              </a:ext>
            </a:extLst>
          </p:cNvPr>
          <p:cNvSpPr/>
          <p:nvPr/>
        </p:nvSpPr>
        <p:spPr>
          <a:xfrm flipH="1" flipV="1">
            <a:off x="8791200" y="4717446"/>
            <a:ext cx="644526" cy="7815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3" name="Big eigenvalues slow you down if you align with their eigenvectors">
            <a:extLst>
              <a:ext uri="{FF2B5EF4-FFF2-40B4-BE49-F238E27FC236}">
                <a16:creationId xmlns:a16="http://schemas.microsoft.com/office/drawing/2014/main" id="{C0B78B28-B248-164F-ACFC-5B9AB2C7B685}"/>
              </a:ext>
            </a:extLst>
          </p:cNvPr>
          <p:cNvSpPr txBox="1"/>
          <p:nvPr/>
        </p:nvSpPr>
        <p:spPr>
          <a:xfrm>
            <a:off x="9483245" y="5321120"/>
            <a:ext cx="2241280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algn="l"/>
            <a:r>
              <a:rPr lang="en-US" sz="2400" dirty="0"/>
              <a:t>Correction </a:t>
            </a:r>
          </a:p>
          <a:p>
            <a:pPr algn="l"/>
            <a:r>
              <a:rPr lang="en-US" sz="2400" dirty="0"/>
              <a:t>term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302655-AF49-F645-9739-6D7399F24414}"/>
                  </a:ext>
                </a:extLst>
              </p:cNvPr>
              <p:cNvSpPr txBox="1"/>
              <p:nvPr/>
            </p:nvSpPr>
            <p:spPr>
              <a:xfrm>
                <a:off x="952500" y="6610788"/>
                <a:ext cx="7219950" cy="24375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</m:d>
                  </m:oMath>
                </a14:m>
                <a:r>
                  <a:rPr kumimoji="0" lang="en-LB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kumimoji="0" lang="en-LB" sz="3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+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kumimoji="0" lang="en-LB" sz="360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=0 </a:t>
                </a:r>
              </a:p>
              <a:p>
                <a14:m>
                  <m:oMath xmlns:m="http://schemas.openxmlformats.org/officeDocument/2006/math">
                    <m:groupChr>
                      <m:groupChrPr>
                        <m:chr m:val="⇒"/>
                        <m:pos m:val="top"/>
                        <m:ctrlPr>
                          <a:rPr kumimoji="0" lang="en-LB" sz="360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"/>
                          </a:rPr>
                        </m:ctrlPr>
                      </m:groupChrPr>
                      <m:e/>
                    </m:groupChr>
                    <m:sSup>
                      <m:sSupPr>
                        <m:ctrlP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"/>
                          </a:rPr>
                        </m:ctrlPr>
                      </m:sSupPr>
                      <m:e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"/>
                          </a:rPr>
                          <m:t>𝜖</m:t>
                        </m:r>
                      </m:e>
                      <m:sup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"/>
                          </a:rPr>
                          <m:t>∗</m:t>
                        </m:r>
                      </m:sup>
                    </m:sSup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</m:den>
                    </m:f>
                  </m:oMath>
                </a14:m>
                <a:endParaRPr kumimoji="0" lang="en-LB" sz="3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302655-AF49-F645-9739-6D7399F24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500" y="6610788"/>
                <a:ext cx="7219950" cy="2437527"/>
              </a:xfrm>
              <a:prstGeom prst="rect">
                <a:avLst/>
              </a:prstGeom>
              <a:blipFill>
                <a:blip r:embed="rId3"/>
                <a:stretch>
                  <a:fillRect b="-1718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B4608C-4A40-454D-9526-EE108E2C8FC9}"/>
                  </a:ext>
                </a:extLst>
              </p:cNvPr>
              <p:cNvSpPr/>
              <p:nvPr/>
            </p:nvSpPr>
            <p:spPr>
              <a:xfrm>
                <a:off x="135116" y="5580585"/>
                <a:ext cx="5698997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dirty="0"/>
              </a:p>
              <a:p>
                <a:pPr algn="l"/>
                <a:r>
                  <a:rPr lang="en-US" dirty="0"/>
                  <a:t>Solve for optimal step size: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6B4608C-4A40-454D-9526-EE108E2C8F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16" y="5580585"/>
                <a:ext cx="5698997" cy="1200329"/>
              </a:xfrm>
              <a:prstGeom prst="rect">
                <a:avLst/>
              </a:prstGeom>
              <a:blipFill>
                <a:blip r:embed="rId4"/>
                <a:stretch>
                  <a:fillRect l="-2895" t="-6250" r="-2227" b="-16667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051186F-4C19-6649-A25F-9219EC3C6F9B}"/>
                  </a:ext>
                </a:extLst>
              </p:cNvPr>
              <p:cNvSpPr/>
              <p:nvPr/>
            </p:nvSpPr>
            <p:spPr>
              <a:xfrm>
                <a:off x="8947279" y="6303031"/>
                <a:ext cx="4057521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:</a:t>
                </a:r>
              </a:p>
              <a:p>
                <a:r>
                  <a:rPr lang="en-US" dirty="0"/>
                  <a:t>Negative curvature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051186F-4C19-6649-A25F-9219EC3C6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7279" y="6303031"/>
                <a:ext cx="4057521" cy="1200329"/>
              </a:xfrm>
              <a:prstGeom prst="rect">
                <a:avLst/>
              </a:prstGeom>
              <a:blipFill>
                <a:blip r:embed="rId5"/>
                <a:stretch>
                  <a:fillRect l="-4063" t="-5208" r="-3750" b="-16667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5DBFB-288F-EC4E-BFE5-07213F895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LB" dirty="0"/>
              <a:t>ptimal 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AACAE97-6D9B-9540-8478-D60B78D5560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I</a:t>
                </a:r>
                <a:r>
                  <a:rPr lang="en-LB" dirty="0"/>
                  <a:t>f </a:t>
                </a:r>
                <a14:m>
                  <m:oMath xmlns:m="http://schemas.openxmlformats.org/officeDocument/2006/math">
                    <m:r>
                      <a:rPr lang="en-LB" b="1" i="1" dirty="0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LB" dirty="0"/>
                  <a:t> aligns with the eigen vector corresponding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</m:t>
                    </m:r>
                  </m:oMath>
                </a14:m>
                <a:r>
                  <a:rPr lang="en-US" dirty="0"/>
                  <a:t> </a:t>
                </a:r>
                <a:r>
                  <a:rPr lang="en-LB" dirty="0"/>
                  <a:t> of</a:t>
                </a:r>
                <a14:m>
                  <m:oMath xmlns:m="http://schemas.openxmlformats.org/officeDocument/2006/math">
                    <m:r>
                      <a:rPr lang="en-L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LB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LB" dirty="0"/>
                  <a:t>: </a:t>
                </a:r>
              </a:p>
              <a:p>
                <a:pPr marL="4445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den>
                      </m:f>
                    </m:oMath>
                  </m:oMathPara>
                </a14:m>
                <a:endParaRPr lang="en-LB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AACAE97-6D9B-9540-8478-D60B78D556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63" t="-1455" r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Big gradients speed you up">
            <a:extLst>
              <a:ext uri="{FF2B5EF4-FFF2-40B4-BE49-F238E27FC236}">
                <a16:creationId xmlns:a16="http://schemas.microsoft.com/office/drawing/2014/main" id="{BDEB0133-D58F-9E43-B168-5DCC2FD7A81F}"/>
              </a:ext>
            </a:extLst>
          </p:cNvPr>
          <p:cNvSpPr txBox="1"/>
          <p:nvPr/>
        </p:nvSpPr>
        <p:spPr>
          <a:xfrm>
            <a:off x="6712603" y="6776434"/>
            <a:ext cx="565539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defRPr>
            </a:lvl1pPr>
          </a:lstStyle>
          <a:p>
            <a:r>
              <a:rPr dirty="0"/>
              <a:t>Big gradients speed you up</a:t>
            </a:r>
          </a:p>
        </p:txBody>
      </p:sp>
      <p:sp>
        <p:nvSpPr>
          <p:cNvPr id="5" name="Big eigenvalues slow you down if you align with their eigenvectors">
            <a:extLst>
              <a:ext uri="{FF2B5EF4-FFF2-40B4-BE49-F238E27FC236}">
                <a16:creationId xmlns:a16="http://schemas.microsoft.com/office/drawing/2014/main" id="{CBF34F00-B114-3149-ADE3-3098A9670BB7}"/>
              </a:ext>
            </a:extLst>
          </p:cNvPr>
          <p:cNvSpPr txBox="1"/>
          <p:nvPr/>
        </p:nvSpPr>
        <p:spPr>
          <a:xfrm>
            <a:off x="3730168" y="7895676"/>
            <a:ext cx="5544465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dirty="0"/>
              <a:t>Big eigenvalues slow you down if you align with their eigenvectors</a:t>
            </a: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20483313-45FD-9C4C-9C3F-887D7DFDE0ED}"/>
              </a:ext>
            </a:extLst>
          </p:cNvPr>
          <p:cNvSpPr/>
          <p:nvPr/>
        </p:nvSpPr>
        <p:spPr>
          <a:xfrm flipH="1" flipV="1">
            <a:off x="3597508" y="6951368"/>
            <a:ext cx="1118308" cy="89339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0567BB1D-5402-5548-8507-B33A31410D42}"/>
              </a:ext>
            </a:extLst>
          </p:cNvPr>
          <p:cNvSpPr/>
          <p:nvPr/>
        </p:nvSpPr>
        <p:spPr>
          <a:xfrm flipH="1" flipV="1">
            <a:off x="4065868" y="6034422"/>
            <a:ext cx="2644809" cy="104394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7753CBA4-8D7F-5A4A-B62B-77E77A32C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37" y="5596610"/>
            <a:ext cx="11481895" cy="151756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8346537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ondition Numbe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Condition Number</a:t>
            </a:r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47" y="2845523"/>
            <a:ext cx="12000629" cy="2054266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When the condition number is large,…"/>
          <p:cNvSpPr txBox="1"/>
          <p:nvPr/>
        </p:nvSpPr>
        <p:spPr>
          <a:xfrm>
            <a:off x="1807334" y="5362791"/>
            <a:ext cx="9390132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When the condition number is large,</a:t>
            </a:r>
          </a:p>
          <a:p>
            <a:r>
              <a:t>sometimes you hit large eigenvalues and sometimes you hit small ones.</a:t>
            </a:r>
          </a:p>
          <a:p>
            <a:r>
              <a:t>The large ones force you to keep the learning rate small, and miss out on moving fast in the small eigenvalue directions.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radient Descent and Poor Condition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Gradient Descent and Poor Conditioning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040" y="2614063"/>
            <a:ext cx="5874720" cy="571111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Figure 4.6"/>
          <p:cNvSpPr txBox="1"/>
          <p:nvPr/>
        </p:nvSpPr>
        <p:spPr>
          <a:xfrm>
            <a:off x="5855517" y="8615333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4.6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3C2BD-2824-0F45-A3DF-AE891FB34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Newton’s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5103CA1-F03F-7D4A-9E5D-E783AE703F2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endParaRPr lang="en-LB" sz="2400" dirty="0"/>
              </a:p>
              <a:p>
                <a:pPr marL="0" indent="0">
                  <a:buNone/>
                </a:pPr>
                <a:r>
                  <a:rPr lang="en-US" sz="2400" dirty="0"/>
                  <a:t>S</a:t>
                </a:r>
                <a:r>
                  <a:rPr lang="en-LB" sz="2400" dirty="0"/>
                  <a:t>olve for the critical point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LB" sz="2800" dirty="0"/>
              </a:p>
              <a:p>
                <a:pPr marL="0" indent="0">
                  <a:buNone/>
                </a:pPr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LB" sz="3200" dirty="0"/>
              </a:p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400" dirty="0"/>
                  <a:t> is positive definite quadratic function:</a:t>
                </a:r>
              </a:p>
              <a:p>
                <a:pPr lvl="1"/>
                <a:r>
                  <a:rPr lang="en-US" sz="2400" dirty="0"/>
                  <a:t>W</a:t>
                </a:r>
                <a:r>
                  <a:rPr lang="en-LB" sz="2400" dirty="0"/>
                  <a:t>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LB" sz="2400" dirty="0"/>
                  <a:t> is truly quadratic, apply once to jump to the minimum </a:t>
                </a:r>
              </a:p>
              <a:p>
                <a:pPr lvl="1"/>
                <a:r>
                  <a:rPr lang="en-US" sz="2400" dirty="0"/>
                  <a:t>W</a:t>
                </a:r>
                <a:r>
                  <a:rPr lang="en-LB" sz="2400" dirty="0"/>
                  <a:t>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LB" sz="2400" dirty="0"/>
                  <a:t>is not truly quadratic, apply multiple times </a:t>
                </a:r>
              </a:p>
              <a:p>
                <a:pPr lvl="1"/>
                <a:r>
                  <a:rPr lang="en-US" sz="2400" dirty="0"/>
                  <a:t>U</a:t>
                </a:r>
                <a:r>
                  <a:rPr lang="en-LB" sz="2400" dirty="0"/>
                  <a:t>seful when close to a local minimum (where all Hessian eigen values are positive)</a:t>
                </a:r>
              </a:p>
              <a:p>
                <a:pPr lvl="1"/>
                <a:r>
                  <a:rPr lang="en-US" sz="2400" dirty="0"/>
                  <a:t>B</a:t>
                </a:r>
                <a:r>
                  <a:rPr lang="en-LB" sz="2400" dirty="0"/>
                  <a:t>ad near a saddle point </a:t>
                </a:r>
              </a:p>
              <a:p>
                <a:r>
                  <a:rPr lang="en-LB" sz="2400" dirty="0">
                    <a:solidFill>
                      <a:srgbClr val="002060"/>
                    </a:solidFill>
                    <a:highlight>
                      <a:srgbClr val="FFFF00"/>
                    </a:highlight>
                  </a:rPr>
                  <a:t>Gradient descent has the advantage to not get attracted to saddle points</a:t>
                </a:r>
              </a:p>
              <a:p>
                <a:endParaRPr lang="en-LB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5103CA1-F03F-7D4A-9E5D-E783AE703F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143" r="-1143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95201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Iterative Optimiz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Iterative Optimization</a:t>
            </a:r>
          </a:p>
        </p:txBody>
      </p:sp>
      <p:sp>
        <p:nvSpPr>
          <p:cNvPr id="190" name="Gradient descent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Gradient descent</a:t>
            </a:r>
          </a:p>
          <a:p>
            <a:r>
              <a:t>Curvature</a:t>
            </a:r>
          </a:p>
          <a:p>
            <a:pPr>
              <a:def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defRPr>
            </a:pPr>
            <a:r>
              <a:t>Constrained optimization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KKT Multiplier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KKT Multipliers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0" y="4270887"/>
            <a:ext cx="12761289" cy="1227391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In this book, mostly used for theory…"/>
          <p:cNvSpPr txBox="1"/>
          <p:nvPr/>
        </p:nvSpPr>
        <p:spPr>
          <a:xfrm>
            <a:off x="-71670" y="6125338"/>
            <a:ext cx="664786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In this book, mostly used for </a:t>
            </a:r>
            <a:r>
              <a:rPr i="1"/>
              <a:t>theory</a:t>
            </a:r>
          </a:p>
          <a:p>
            <a:r>
              <a:t>(e.g.: show Gaussian is highest entropy distribution)</a:t>
            </a:r>
          </a:p>
        </p:txBody>
      </p:sp>
      <p:sp>
        <p:nvSpPr>
          <p:cNvPr id="195" name="In practice, we usually…"/>
          <p:cNvSpPr txBox="1"/>
          <p:nvPr/>
        </p:nvSpPr>
        <p:spPr>
          <a:xfrm>
            <a:off x="7032100" y="6008993"/>
            <a:ext cx="5746893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In practice, we usually</a:t>
            </a:r>
          </a:p>
          <a:p>
            <a:r>
              <a:t>just project back to the</a:t>
            </a:r>
          </a:p>
          <a:p>
            <a:r>
              <a:t>constraint region after each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A5C9A-F1EE-3D47-B972-D748082F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45" y="3125172"/>
            <a:ext cx="7112000" cy="635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oadmap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Roadmap</a:t>
            </a:r>
          </a:p>
        </p:txBody>
      </p:sp>
      <p:sp>
        <p:nvSpPr>
          <p:cNvPr id="198" name="Iterative Optimization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Iterative Optimization</a:t>
            </a:r>
          </a:p>
          <a:p>
            <a:pPr>
              <a:def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defRPr>
            </a:pPr>
            <a:r>
              <a:t>Rounding error, underflow, overflow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Numerical Precision: A deep learning super skill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rPr dirty="0"/>
              <a:t>Numerical Precision: A deep learning super skill</a:t>
            </a:r>
          </a:p>
        </p:txBody>
      </p:sp>
      <p:sp>
        <p:nvSpPr>
          <p:cNvPr id="201" name="Often deep learning algorithms “sort of work”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Often deep learning algorithms “sort of work”</a:t>
            </a:r>
          </a:p>
          <a:p>
            <a:pPr lvl="1"/>
            <a:r>
              <a:rPr dirty="0"/>
              <a:t>Loss goes down, accuracy gets within a few percentage points of state-of-the-art</a:t>
            </a:r>
          </a:p>
          <a:p>
            <a:pPr lvl="1"/>
            <a:r>
              <a:rPr dirty="0"/>
              <a:t>No “bugs” per se</a:t>
            </a:r>
          </a:p>
          <a:p>
            <a:r>
              <a:rPr dirty="0"/>
              <a:t>Often deep learning algorithms “explode” (</a:t>
            </a:r>
            <a:r>
              <a:rPr dirty="0" err="1"/>
              <a:t>NaNs</a:t>
            </a:r>
            <a:r>
              <a:rPr dirty="0"/>
              <a:t>, large values)</a:t>
            </a:r>
          </a:p>
          <a:p>
            <a:r>
              <a:rPr dirty="0"/>
              <a:t>Culprit is often loss of numerical precision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ounding and truncation error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Rounding and truncation errors</a:t>
            </a:r>
          </a:p>
        </p:txBody>
      </p:sp>
      <p:sp>
        <p:nvSpPr>
          <p:cNvPr id="204" name="In a digital computer, we use float32 or similar schemes to represent real number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 a digital computer, we use </a:t>
            </a:r>
            <a:r>
              <a:rPr dirty="0">
                <a:latin typeface="American Typewriter"/>
                <a:ea typeface="American Typewriter"/>
                <a:cs typeface="American Typewriter"/>
                <a:sym typeface="American Typewriter"/>
              </a:rPr>
              <a:t>float32</a:t>
            </a:r>
            <a:r>
              <a:rPr dirty="0"/>
              <a:t> or similar schemes to represent real numbers</a:t>
            </a:r>
          </a:p>
          <a:p>
            <a:r>
              <a:rPr dirty="0"/>
              <a:t>A real number </a:t>
            </a:r>
            <a:r>
              <a:rPr i="1" dirty="0"/>
              <a:t>x</a:t>
            </a:r>
            <a:r>
              <a:rPr dirty="0"/>
              <a:t> is rounded to </a:t>
            </a:r>
            <a:r>
              <a:rPr dirty="0">
                <a:latin typeface="American Typewriter"/>
                <a:ea typeface="American Typewriter"/>
                <a:cs typeface="American Typewriter"/>
                <a:sym typeface="American Typewriter"/>
              </a:rPr>
              <a:t>x + delta </a:t>
            </a:r>
            <a:r>
              <a:rPr dirty="0"/>
              <a:t>for some small delta</a:t>
            </a:r>
          </a:p>
          <a:p>
            <a:r>
              <a:rPr dirty="0"/>
              <a:t>Overflow: large </a:t>
            </a:r>
            <a:r>
              <a:rPr i="1" dirty="0"/>
              <a:t>x</a:t>
            </a:r>
            <a:r>
              <a:rPr dirty="0"/>
              <a:t> replaced by </a:t>
            </a:r>
            <a:r>
              <a:rPr dirty="0" err="1">
                <a:latin typeface="American Typewriter"/>
                <a:ea typeface="American Typewriter"/>
                <a:cs typeface="American Typewriter"/>
                <a:sym typeface="American Typewriter"/>
              </a:rPr>
              <a:t>inf</a:t>
            </a:r>
            <a:endParaRPr dirty="0">
              <a:latin typeface="American Typewriter"/>
              <a:ea typeface="American Typewriter"/>
              <a:cs typeface="American Typewriter"/>
              <a:sym typeface="American Typewriter"/>
            </a:endParaRPr>
          </a:p>
          <a:p>
            <a:r>
              <a:rPr dirty="0"/>
              <a:t>Underflow: small </a:t>
            </a:r>
            <a:r>
              <a:rPr i="1" dirty="0"/>
              <a:t>x</a:t>
            </a:r>
            <a:r>
              <a:rPr dirty="0"/>
              <a:t> replaced by </a:t>
            </a:r>
            <a:r>
              <a:rPr dirty="0">
                <a:latin typeface="American Typewriter"/>
                <a:ea typeface="American Typewriter"/>
                <a:cs typeface="American Typewriter"/>
                <a:sym typeface="American Typewriter"/>
              </a:rPr>
              <a:t>0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oadmap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Roadmap</a:t>
            </a:r>
          </a:p>
        </p:txBody>
      </p:sp>
      <p:sp>
        <p:nvSpPr>
          <p:cNvPr id="128" name="Iterative Optimization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defRPr>
            </a:pPr>
            <a:r>
              <a:t>Iterative Optimization</a:t>
            </a:r>
          </a:p>
          <a:p>
            <a:r>
              <a:t>Rounding error, underflow, overflow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Examp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</a:t>
            </a:r>
          </a:p>
        </p:txBody>
      </p:sp>
      <p:sp>
        <p:nvSpPr>
          <p:cNvPr id="207" name="Adding a very small number to a larger one may have no effect. This can cause large changes downstream: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2266483"/>
          </a:xfrm>
          <a:prstGeom prst="rect">
            <a:avLst/>
          </a:prstGeom>
        </p:spPr>
        <p:txBody>
          <a:bodyPr/>
          <a:lstStyle/>
          <a:p>
            <a:r>
              <a:t>Adding a very small number to a larger one may have no effect. This can cause large changes downstream:</a:t>
            </a:r>
          </a:p>
        </p:txBody>
      </p:sp>
      <p:sp>
        <p:nvSpPr>
          <p:cNvPr id="208" name="&gt;&gt;&gt; a = np.array([0., 1e-8]).astype('float32')…"/>
          <p:cNvSpPr txBox="1"/>
          <p:nvPr/>
        </p:nvSpPr>
        <p:spPr>
          <a:xfrm>
            <a:off x="1907779" y="5111636"/>
            <a:ext cx="9695384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&gt;&gt;&gt; a = np.array([0., 1e-8]).astype('float32')</a:t>
            </a:r>
          </a:p>
          <a:p>
            <a:pPr algn="l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&gt;&gt;&gt; a.argmax()</a:t>
            </a:r>
          </a:p>
          <a:p>
            <a:pPr algn="l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1</a:t>
            </a:r>
          </a:p>
          <a:p>
            <a:pPr algn="l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&gt;&gt;&gt; (a + 1).argmax()</a:t>
            </a:r>
          </a:p>
          <a:p>
            <a:pPr algn="l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0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econdary effec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Secondary effects</a:t>
            </a:r>
          </a:p>
        </p:txBody>
      </p:sp>
      <p:sp>
        <p:nvSpPr>
          <p:cNvPr id="211" name="Suppose we have code that computes x-y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Suppose we have code that computes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x-y</a:t>
            </a:r>
          </a:p>
          <a:p>
            <a:r>
              <a:t>Suppose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x</a:t>
            </a:r>
            <a:r>
              <a:t> overflows to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inf</a:t>
            </a:r>
          </a:p>
          <a:p>
            <a:r>
              <a:t>Suppose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y</a:t>
            </a:r>
            <a:r>
              <a:t> overflows to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inf</a:t>
            </a:r>
          </a:p>
          <a:p>
            <a:r>
              <a:t>Then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x - y = inf - inf = NaN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exp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exp</a:t>
            </a:r>
          </a:p>
        </p:txBody>
      </p:sp>
      <p:sp>
        <p:nvSpPr>
          <p:cNvPr id="214" name="exp(x) overflows for large x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5600" indent="-355600" defTabSz="467359">
              <a:spcBef>
                <a:spcPts val="3300"/>
              </a:spcBef>
              <a:defRPr sz="2880"/>
            </a:pP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exp(x)</a:t>
            </a:r>
            <a:r>
              <a:t> overflows for large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x</a:t>
            </a:r>
          </a:p>
          <a:p>
            <a:pPr marL="711200" lvl="1" indent="-355600" defTabSz="467359">
              <a:spcBef>
                <a:spcPts val="3300"/>
              </a:spcBef>
              <a:defRPr sz="2880"/>
            </a:pPr>
            <a:r>
              <a:t>Doesn’t need to be very large</a:t>
            </a:r>
          </a:p>
          <a:p>
            <a:pPr marL="711200" lvl="1" indent="-355600" defTabSz="467359">
              <a:spcBef>
                <a:spcPts val="3300"/>
              </a:spcBef>
              <a:defRPr sz="2880"/>
            </a:pP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float32: 89</a:t>
            </a:r>
            <a:r>
              <a:t> overflows</a:t>
            </a:r>
          </a:p>
          <a:p>
            <a:pPr marL="711200" lvl="1" indent="-355600" defTabSz="467359">
              <a:spcBef>
                <a:spcPts val="3300"/>
              </a:spcBef>
              <a:defRPr sz="2880"/>
            </a:pPr>
            <a:r>
              <a:t>Never use large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x</a:t>
            </a:r>
          </a:p>
          <a:p>
            <a:pPr marL="355600" indent="-355600" defTabSz="467359">
              <a:spcBef>
                <a:spcPts val="3300"/>
              </a:spcBef>
              <a:defRPr sz="2880"/>
            </a:pP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exp(x)</a:t>
            </a:r>
            <a:r>
              <a:t> underflows for very negative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x</a:t>
            </a:r>
          </a:p>
          <a:p>
            <a:pPr marL="711200" lvl="1" indent="-355600" defTabSz="467359">
              <a:spcBef>
                <a:spcPts val="3300"/>
              </a:spcBef>
              <a:defRPr sz="2880"/>
            </a:pPr>
            <a:r>
              <a:t>Possibly not a problem</a:t>
            </a:r>
          </a:p>
          <a:p>
            <a:pPr marL="711200" lvl="1" indent="-355600" defTabSz="467359">
              <a:spcBef>
                <a:spcPts val="3300"/>
              </a:spcBef>
              <a:defRPr sz="2880"/>
            </a:pPr>
            <a:r>
              <a:t>Possibly catastrophic if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exp(x)</a:t>
            </a:r>
            <a:r>
              <a:t> is a denominator, an argument to a logarithm, etc.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ubtraction"/>
          <p:cNvSpPr>
            <a:spLocks noGrp="1"/>
          </p:cNvSpPr>
          <p:nvPr>
            <p:ph type="title"/>
          </p:nvPr>
        </p:nvSpPr>
        <p:spPr>
          <a:xfrm>
            <a:off x="952500" y="190071"/>
            <a:ext cx="11099800" cy="15056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5400" dirty="0"/>
              <a:t>Subtraction</a:t>
            </a:r>
          </a:p>
        </p:txBody>
      </p:sp>
      <p:sp>
        <p:nvSpPr>
          <p:cNvPr id="217" name="Suppose x and y have similar magnitude…"/>
          <p:cNvSpPr>
            <a:spLocks noGrp="1"/>
          </p:cNvSpPr>
          <p:nvPr>
            <p:ph type="body" idx="1"/>
          </p:nvPr>
        </p:nvSpPr>
        <p:spPr>
          <a:xfrm>
            <a:off x="952500" y="1465903"/>
            <a:ext cx="11099800" cy="6286501"/>
          </a:xfrm>
          <a:prstGeom prst="rect">
            <a:avLst/>
          </a:prstGeom>
        </p:spPr>
        <p:txBody>
          <a:bodyPr/>
          <a:lstStyle/>
          <a:p>
            <a:r>
              <a:rPr dirty="0"/>
              <a:t>Suppose </a:t>
            </a:r>
            <a:r>
              <a:rPr i="1" dirty="0"/>
              <a:t>x</a:t>
            </a:r>
            <a:r>
              <a:rPr dirty="0"/>
              <a:t> and </a:t>
            </a:r>
            <a:r>
              <a:rPr i="1" dirty="0"/>
              <a:t>y</a:t>
            </a:r>
            <a:r>
              <a:rPr dirty="0"/>
              <a:t> have similar magnitude</a:t>
            </a:r>
          </a:p>
          <a:p>
            <a:r>
              <a:rPr dirty="0"/>
              <a:t>Suppose </a:t>
            </a:r>
            <a:r>
              <a:rPr i="1" dirty="0"/>
              <a:t>x</a:t>
            </a:r>
            <a:r>
              <a:rPr dirty="0"/>
              <a:t> is always greater than </a:t>
            </a:r>
            <a:r>
              <a:rPr i="1" dirty="0"/>
              <a:t>y</a:t>
            </a:r>
          </a:p>
          <a:p>
            <a:r>
              <a:rPr dirty="0"/>
              <a:t>In a computer, </a:t>
            </a:r>
            <a:r>
              <a:rPr i="1" dirty="0"/>
              <a:t>x - y</a:t>
            </a:r>
            <a:r>
              <a:rPr dirty="0"/>
              <a:t> may be negative due to rounding error</a:t>
            </a:r>
          </a:p>
          <a:p>
            <a:r>
              <a:rPr dirty="0"/>
              <a:t>Example: variance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446" y="6992881"/>
            <a:ext cx="11206336" cy="1064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315" y="8298275"/>
            <a:ext cx="4559301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afe"/>
          <p:cNvSpPr txBox="1"/>
          <p:nvPr/>
        </p:nvSpPr>
        <p:spPr>
          <a:xfrm>
            <a:off x="8638001" y="5732560"/>
            <a:ext cx="10548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defRPr>
            </a:lvl1pPr>
          </a:lstStyle>
          <a:p>
            <a:r>
              <a:t>Safe</a:t>
            </a:r>
          </a:p>
        </p:txBody>
      </p:sp>
      <p:sp>
        <p:nvSpPr>
          <p:cNvPr id="221" name="Dangerous"/>
          <p:cNvSpPr txBox="1"/>
          <p:nvPr/>
        </p:nvSpPr>
        <p:spPr>
          <a:xfrm>
            <a:off x="9538925" y="6106028"/>
            <a:ext cx="235096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Dangerous</a:t>
            </a:r>
          </a:p>
        </p:txBody>
      </p:sp>
      <p:sp>
        <p:nvSpPr>
          <p:cNvPr id="222" name="Line"/>
          <p:cNvSpPr/>
          <p:nvPr/>
        </p:nvSpPr>
        <p:spPr>
          <a:xfrm flipH="1">
            <a:off x="7955448" y="6296270"/>
            <a:ext cx="780486" cy="78048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23" name="Line"/>
          <p:cNvSpPr/>
          <p:nvPr/>
        </p:nvSpPr>
        <p:spPr>
          <a:xfrm flipH="1">
            <a:off x="8227405" y="6785233"/>
            <a:ext cx="1323759" cy="148823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24" name="Rectangle"/>
          <p:cNvSpPr/>
          <p:nvPr/>
        </p:nvSpPr>
        <p:spPr>
          <a:xfrm>
            <a:off x="8039175" y="7303575"/>
            <a:ext cx="428368" cy="64516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log and sqr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log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and</a:t>
            </a:r>
            <a:r>
              <a:t> sqrt</a:t>
            </a:r>
          </a:p>
        </p:txBody>
      </p:sp>
      <p:sp>
        <p:nvSpPr>
          <p:cNvPr id="227" name="log(0) = - inf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log(0) = - inf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log(&lt;negative&gt;)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is imaginary, usually </a:t>
            </a:r>
            <a:r>
              <a:t>nan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in software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sqrt(0)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is </a:t>
            </a:r>
            <a:r>
              <a:t>0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, but its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derivative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has a divide by zero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Definitely avoid underflow or round-to-negative in the argument!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Common case: </a:t>
            </a:r>
            <a:r>
              <a:t>standard_dev = sqrt(variance)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log exp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log exp</a:t>
            </a:r>
          </a:p>
        </p:txBody>
      </p:sp>
      <p:sp>
        <p:nvSpPr>
          <p:cNvPr id="230" name="log exp(x) is a common pattern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log exp(x)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 is a common pattern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>
                <a:latin typeface="Helvetica"/>
                <a:ea typeface="Helvetica"/>
                <a:cs typeface="Helvetica"/>
                <a:sym typeface="Helvetica"/>
              </a:rPr>
              <a:t>Should be simplified to </a:t>
            </a:r>
            <a:r>
              <a:t>x</a:t>
            </a:r>
          </a:p>
          <a:p>
            <a:r>
              <a:t>Avoids:</a:t>
            </a:r>
          </a:p>
          <a:p>
            <a:pPr lvl="1"/>
            <a:r>
              <a:t>Overflow in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exp</a:t>
            </a:r>
          </a:p>
          <a:p>
            <a:pPr lvl="1"/>
            <a:r>
              <a:t>Underflow in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exp</a:t>
            </a:r>
            <a:r>
              <a:t> causing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-inf</a:t>
            </a:r>
            <a:r>
              <a:t> in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log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Which is the better hack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r>
              <a:t>Which is the better hack?</a:t>
            </a:r>
          </a:p>
        </p:txBody>
      </p:sp>
      <p:sp>
        <p:nvSpPr>
          <p:cNvPr id="233" name="normalized_x = x / st_dev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3900"/>
              </a:spcBef>
              <a:defRPr sz="342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 err="1"/>
              <a:t>normalized_x</a:t>
            </a:r>
            <a:r>
              <a:rPr dirty="0"/>
              <a:t> = x / </a:t>
            </a:r>
            <a:r>
              <a:rPr dirty="0" err="1"/>
              <a:t>st_dev</a:t>
            </a:r>
            <a:endParaRPr dirty="0"/>
          </a:p>
          <a:p>
            <a:pPr marL="422275" indent="-422275" defTabSz="554990">
              <a:spcBef>
                <a:spcPts val="3900"/>
              </a:spcBef>
              <a:defRPr sz="342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/>
              <a:t>eps = 1e-7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rPr dirty="0"/>
              <a:t>Should we use</a:t>
            </a:r>
          </a:p>
          <a:p>
            <a:pPr marL="844550" lvl="1" indent="-422275" defTabSz="554990">
              <a:spcBef>
                <a:spcPts val="3900"/>
              </a:spcBef>
              <a:defRPr sz="342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 err="1"/>
              <a:t>st_dev</a:t>
            </a:r>
            <a:r>
              <a:rPr dirty="0"/>
              <a:t> = </a:t>
            </a:r>
            <a:r>
              <a:rPr dirty="0" err="1"/>
              <a:t>sqrt</a:t>
            </a:r>
            <a:r>
              <a:rPr dirty="0"/>
              <a:t>(eps + variance)</a:t>
            </a:r>
          </a:p>
          <a:p>
            <a:pPr marL="844550" lvl="1" indent="-422275" defTabSz="554990">
              <a:spcBef>
                <a:spcPts val="3900"/>
              </a:spcBef>
              <a:defRPr sz="342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lang="en-US" dirty="0"/>
              <a:t>or </a:t>
            </a:r>
            <a:r>
              <a:rPr dirty="0" err="1"/>
              <a:t>st_dev</a:t>
            </a:r>
            <a:r>
              <a:rPr dirty="0"/>
              <a:t> = eps + </a:t>
            </a:r>
            <a:r>
              <a:rPr dirty="0" err="1"/>
              <a:t>sqrt</a:t>
            </a:r>
            <a:r>
              <a:rPr dirty="0"/>
              <a:t>(variance) ?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rPr dirty="0"/>
              <a:t>What if </a:t>
            </a:r>
            <a:r>
              <a:rPr dirty="0">
                <a:latin typeface="American Typewriter"/>
                <a:ea typeface="American Typewriter"/>
                <a:cs typeface="American Typewriter"/>
                <a:sym typeface="American Typewriter"/>
              </a:rPr>
              <a:t>variance</a:t>
            </a:r>
            <a:r>
              <a:rPr dirty="0"/>
              <a:t> is implemented safely and will never round to negative?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log(sum(exp))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log(sum(exp))</a:t>
            </a:r>
          </a:p>
        </p:txBody>
      </p:sp>
      <p:sp>
        <p:nvSpPr>
          <p:cNvPr id="236" name="Naive implementation: tf.log(tf.reduce_sum(tf.exp(array))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Naive implementation: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tf.log(tf.reduce_sum(tf.exp(array))</a:t>
            </a:r>
          </a:p>
          <a:p>
            <a:r>
              <a:t>Failure modes:</a:t>
            </a:r>
          </a:p>
          <a:p>
            <a:pPr lvl="1"/>
            <a:r>
              <a:t>If </a:t>
            </a:r>
            <a:r>
              <a:rPr i="1"/>
              <a:t>any</a:t>
            </a:r>
            <a:r>
              <a:t> entry is very large,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exp</a:t>
            </a:r>
            <a:r>
              <a:t> overflows</a:t>
            </a:r>
          </a:p>
          <a:p>
            <a:pPr lvl="1"/>
            <a:r>
              <a:t>If </a:t>
            </a:r>
            <a:r>
              <a:rPr i="1"/>
              <a:t>all</a:t>
            </a:r>
            <a:r>
              <a:t> entries are very negative, all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exp</a:t>
            </a:r>
            <a:r>
              <a:t>s underflow… and then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log</a:t>
            </a:r>
            <a:r>
              <a:t> is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-inf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table vers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Stable version</a:t>
            </a:r>
          </a:p>
        </p:txBody>
      </p:sp>
      <p:sp>
        <p:nvSpPr>
          <p:cNvPr id="239" name="mx = tf.reduce_max(array)…"/>
          <p:cNvSpPr txBox="1"/>
          <p:nvPr/>
        </p:nvSpPr>
        <p:spPr>
          <a:xfrm>
            <a:off x="74400" y="3072516"/>
            <a:ext cx="13144389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mx = tf.reduce_max(array)</a:t>
            </a:r>
          </a:p>
          <a:p>
            <a:pPr algn="l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safe_array = array - mx</a:t>
            </a:r>
          </a:p>
          <a:p>
            <a:pPr algn="l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log_sum_exp = mx + tf.log(tf.reduce_sum(exp(safe_array))</a:t>
            </a:r>
          </a:p>
        </p:txBody>
      </p:sp>
      <p:sp>
        <p:nvSpPr>
          <p:cNvPr id="240" name="Built in version:…"/>
          <p:cNvSpPr txBox="1"/>
          <p:nvPr/>
        </p:nvSpPr>
        <p:spPr>
          <a:xfrm>
            <a:off x="4159249" y="5569278"/>
            <a:ext cx="4686301" cy="118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Built in version:</a:t>
            </a:r>
          </a:p>
          <a:p>
            <a: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tf.reduce_logsumexp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Why does the logsumexp trick work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Why does the logsumexp trick work?</a:t>
            </a:r>
          </a:p>
        </p:txBody>
      </p:sp>
      <p:sp>
        <p:nvSpPr>
          <p:cNvPr id="243" name="Algebraically equivalent to the original version:"/>
          <p:cNvSpPr>
            <a:spLocks noGrp="1"/>
          </p:cNvSpPr>
          <p:nvPr>
            <p:ph type="body" idx="1"/>
          </p:nvPr>
        </p:nvSpPr>
        <p:spPr>
          <a:xfrm>
            <a:off x="952500" y="2884225"/>
            <a:ext cx="11099800" cy="1415407"/>
          </a:xfrm>
          <a:prstGeom prst="rect">
            <a:avLst/>
          </a:prstGeom>
        </p:spPr>
        <p:txBody>
          <a:bodyPr/>
          <a:lstStyle/>
          <a:p>
            <a:r>
              <a:t>Algebraically equivalent to the original version:</a:t>
            </a: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14" y="4197640"/>
            <a:ext cx="6896101" cy="5003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Iterative Optimiz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Iterative Optimization</a:t>
            </a:r>
          </a:p>
        </p:txBody>
      </p:sp>
      <p:sp>
        <p:nvSpPr>
          <p:cNvPr id="131" name="Gradient descent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defRPr>
            </a:pPr>
            <a:r>
              <a:t>Gradient descent</a:t>
            </a:r>
          </a:p>
          <a:p>
            <a:r>
              <a:t>Curvature</a:t>
            </a:r>
          </a:p>
          <a:p>
            <a:r>
              <a:t>Constrained optimization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Why does the logsumexp trick work?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Why does the logsumexp trick work?</a:t>
            </a:r>
          </a:p>
        </p:txBody>
      </p:sp>
      <p:sp>
        <p:nvSpPr>
          <p:cNvPr id="247" name="No overflow: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 overflow:</a:t>
            </a:r>
          </a:p>
          <a:p>
            <a:pPr lvl="1"/>
            <a:r>
              <a:t>Entries of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safe_array</a:t>
            </a:r>
            <a:r>
              <a:t> are at most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0</a:t>
            </a:r>
          </a:p>
          <a:p>
            <a:r>
              <a:t>Some of the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exp</a:t>
            </a:r>
            <a:r>
              <a:t> terms underflow, but </a:t>
            </a:r>
            <a:r>
              <a:rPr i="1"/>
              <a:t>not all</a:t>
            </a:r>
          </a:p>
          <a:p>
            <a:pPr lvl="1"/>
            <a:r>
              <a:t>At least one entry of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safe_array</a:t>
            </a:r>
            <a:r>
              <a:t> is 0</a:t>
            </a:r>
          </a:p>
          <a:p>
            <a:pPr lvl="1"/>
            <a:r>
              <a:t>The sum of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exp</a:t>
            </a:r>
            <a:r>
              <a:t> terms is at least 1</a:t>
            </a:r>
          </a:p>
          <a:p>
            <a:pPr lvl="1"/>
            <a:r>
              <a:t>The sum is now safe to pass to the </a:t>
            </a:r>
            <a:r>
              <a:rPr>
                <a:latin typeface="American Typewriter"/>
                <a:ea typeface="American Typewriter"/>
                <a:cs typeface="American Typewriter"/>
                <a:sym typeface="American Typewriter"/>
              </a:rPr>
              <a:t>log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oftmax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Softmax</a:t>
            </a:r>
          </a:p>
        </p:txBody>
      </p:sp>
      <p:sp>
        <p:nvSpPr>
          <p:cNvPr id="250" name="Softmax: use your library’s built-in softmax function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Softmax</a:t>
            </a:r>
            <a:r>
              <a:rPr dirty="0"/>
              <a:t>: use your library’s built-in </a:t>
            </a:r>
            <a:r>
              <a:rPr dirty="0" err="1"/>
              <a:t>softmax</a:t>
            </a:r>
            <a:r>
              <a:rPr dirty="0"/>
              <a:t> function</a:t>
            </a:r>
          </a:p>
          <a:p>
            <a:endParaRPr lang="en-US" dirty="0"/>
          </a:p>
          <a:p>
            <a:endParaRPr lang="en-LB" dirty="0"/>
          </a:p>
          <a:p>
            <a:endParaRPr lang="en-LB" dirty="0"/>
          </a:p>
          <a:p>
            <a:endParaRPr lang="en-LB" dirty="0"/>
          </a:p>
          <a:p>
            <a:endParaRPr lang="en-LB" dirty="0"/>
          </a:p>
          <a:p>
            <a:r>
              <a:rPr dirty="0"/>
              <a:t>If you build your own, use:</a:t>
            </a:r>
          </a:p>
          <a:p>
            <a:r>
              <a:rPr dirty="0"/>
              <a:t>Similar to </a:t>
            </a:r>
            <a:r>
              <a:rPr dirty="0" err="1"/>
              <a:t>logsumexp</a:t>
            </a:r>
            <a:endParaRPr dirty="0"/>
          </a:p>
        </p:txBody>
      </p:sp>
      <p:sp>
        <p:nvSpPr>
          <p:cNvPr id="251" name="safe_logits = logits - tf.reduce_max(logits)…"/>
          <p:cNvSpPr txBox="1"/>
          <p:nvPr/>
        </p:nvSpPr>
        <p:spPr>
          <a:xfrm>
            <a:off x="1906167" y="8305798"/>
            <a:ext cx="9192465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 err="1"/>
              <a:t>safe_logits</a:t>
            </a:r>
            <a:r>
              <a:rPr dirty="0"/>
              <a:t> = logits - </a:t>
            </a:r>
            <a:r>
              <a:rPr dirty="0" err="1"/>
              <a:t>tf.reduce_max</a:t>
            </a:r>
            <a:r>
              <a:rPr dirty="0"/>
              <a:t>(logits)</a:t>
            </a:r>
          </a:p>
          <a:p>
            <a:pPr algn="l"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dirty="0" err="1"/>
              <a:t>softmax</a:t>
            </a:r>
            <a:r>
              <a:rPr dirty="0"/>
              <a:t> = </a:t>
            </a:r>
            <a:r>
              <a:rPr dirty="0" err="1"/>
              <a:t>tf.nn.softmax</a:t>
            </a:r>
            <a:r>
              <a:rPr dirty="0"/>
              <a:t>(</a:t>
            </a:r>
            <a:r>
              <a:rPr dirty="0" err="1"/>
              <a:t>safe_logits</a:t>
            </a:r>
            <a:r>
              <a:rPr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E447C8-7DE9-114B-B43B-6B5B2909D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473" y="3510385"/>
            <a:ext cx="5853545" cy="308727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ross-entrop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Cross-entropy</a:t>
            </a:r>
          </a:p>
        </p:txBody>
      </p:sp>
      <p:sp>
        <p:nvSpPr>
          <p:cNvPr id="257" name="Cross-entropy loss for softmax (and sigmoid) has both softmax and logsumexp in it…"/>
          <p:cNvSpPr>
            <a:spLocks noGrp="1"/>
          </p:cNvSpPr>
          <p:nvPr>
            <p:ph type="body" idx="1"/>
          </p:nvPr>
        </p:nvSpPr>
        <p:spPr>
          <a:xfrm>
            <a:off x="952501" y="2603499"/>
            <a:ext cx="4852554" cy="637424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95604" indent="-395604" defTabSz="519937">
              <a:spcBef>
                <a:spcPts val="3700"/>
              </a:spcBef>
              <a:defRPr sz="3204"/>
            </a:pPr>
            <a:r>
              <a:rPr lang="en-US" dirty="0"/>
              <a:t>Cross-entropy loss for </a:t>
            </a:r>
            <a:r>
              <a:rPr lang="en-US" dirty="0" err="1"/>
              <a:t>softmax</a:t>
            </a:r>
            <a:r>
              <a:rPr lang="en-US" dirty="0"/>
              <a:t> (and sigmoid) has both </a:t>
            </a:r>
            <a:r>
              <a:rPr lang="en-US" dirty="0" err="1"/>
              <a:t>softmax</a:t>
            </a:r>
            <a:r>
              <a:rPr lang="en-US" dirty="0"/>
              <a:t> and </a:t>
            </a:r>
            <a:r>
              <a:rPr lang="en-US" dirty="0" err="1"/>
              <a:t>logsumexp</a:t>
            </a:r>
            <a:r>
              <a:rPr lang="en-US" dirty="0"/>
              <a:t> in it</a:t>
            </a:r>
          </a:p>
          <a:p>
            <a:pPr marL="0" indent="0" defTabSz="519937">
              <a:spcBef>
                <a:spcPts val="3700"/>
              </a:spcBef>
              <a:buNone/>
              <a:defRPr sz="3204"/>
            </a:pPr>
            <a:endParaRPr lang="en-US" i="1" dirty="0">
              <a:latin typeface="Cambria Math" panose="02040503050406030204" pitchFamily="18" charset="0"/>
            </a:endParaRPr>
          </a:p>
          <a:p>
            <a:pPr marL="0" indent="0" defTabSz="519937">
              <a:spcBef>
                <a:spcPts val="3700"/>
              </a:spcBef>
              <a:buNone/>
              <a:defRPr sz="3204"/>
            </a:pPr>
            <a:r>
              <a:rPr lang="en-US" dirty="0"/>
              <a:t>Compute it using the </a:t>
            </a:r>
            <a:r>
              <a:rPr lang="en-US" i="1" dirty="0"/>
              <a:t>logits</a:t>
            </a:r>
            <a:r>
              <a:rPr lang="en-US" dirty="0"/>
              <a:t> not the </a:t>
            </a:r>
            <a:r>
              <a:rPr lang="en-US" i="1" dirty="0"/>
              <a:t>probabilities</a:t>
            </a:r>
          </a:p>
          <a:p>
            <a:pPr marL="457200" indent="-457200" defTabSz="519937">
              <a:spcBef>
                <a:spcPts val="700"/>
              </a:spcBef>
              <a:buFont typeface="Arial" panose="020B0604020202020204" pitchFamily="34" charset="0"/>
              <a:buChar char="•"/>
              <a:defRPr sz="3204"/>
            </a:pPr>
            <a:r>
              <a:rPr lang="en-US" dirty="0"/>
              <a:t>The probabilities lose gradient due to rounding error where the </a:t>
            </a:r>
            <a:r>
              <a:rPr lang="en-US" dirty="0" err="1"/>
              <a:t>softmax</a:t>
            </a:r>
            <a:r>
              <a:rPr lang="en-US" dirty="0"/>
              <a:t> saturates</a:t>
            </a:r>
          </a:p>
          <a:p>
            <a:pPr marL="457200" indent="-457200" defTabSz="519937">
              <a:spcBef>
                <a:spcPts val="700"/>
              </a:spcBef>
              <a:buFont typeface="Arial" panose="020B0604020202020204" pitchFamily="34" charset="0"/>
              <a:buChar char="•"/>
              <a:defRPr sz="3204"/>
            </a:pPr>
            <a:r>
              <a:rPr lang="en-US" dirty="0"/>
              <a:t>Use </a:t>
            </a:r>
            <a:r>
              <a:rPr lang="en-US" dirty="0" err="1">
                <a:latin typeface="American Typewriter"/>
                <a:ea typeface="American Typewriter"/>
                <a:cs typeface="American Typewriter"/>
                <a:sym typeface="American Typewriter"/>
              </a:rPr>
              <a:t>tf.nn.softmax_cross_entropy_with_logits</a:t>
            </a:r>
            <a:r>
              <a:rPr lang="en-US" dirty="0"/>
              <a:t> or similar</a:t>
            </a:r>
          </a:p>
          <a:p>
            <a:pPr marL="457200" indent="-457200" defTabSz="519937">
              <a:spcBef>
                <a:spcPts val="700"/>
              </a:spcBef>
              <a:buFont typeface="Arial" panose="020B0604020202020204" pitchFamily="34" charset="0"/>
              <a:buChar char="•"/>
              <a:defRPr sz="3204"/>
            </a:pPr>
            <a:r>
              <a:rPr lang="en-US" dirty="0"/>
              <a:t>If you roll your own, use the stabilization tricks for </a:t>
            </a:r>
            <a:r>
              <a:rPr lang="en-US" dirty="0" err="1"/>
              <a:t>softmax</a:t>
            </a:r>
            <a:r>
              <a:rPr lang="en-US" dirty="0"/>
              <a:t> and </a:t>
            </a:r>
            <a:r>
              <a:rPr lang="en-US" dirty="0" err="1"/>
              <a:t>logsumexp</a:t>
            </a:r>
            <a:endParaRPr lang="en-US" dirty="0"/>
          </a:p>
          <a:p>
            <a:pPr marL="0" indent="0" defTabSz="519937">
              <a:spcBef>
                <a:spcPts val="3700"/>
              </a:spcBef>
              <a:buNone/>
              <a:defRPr sz="3204"/>
            </a:pP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A5B75-6F74-2A42-82E7-10AEE104E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953" y="2740616"/>
            <a:ext cx="5765512" cy="785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542CFA-66B1-384D-9535-BFCCC08F0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262" y="3662823"/>
            <a:ext cx="6350000" cy="3581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igmoid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Sigmoid</a:t>
            </a:r>
          </a:p>
        </p:txBody>
      </p:sp>
      <p:sp>
        <p:nvSpPr>
          <p:cNvPr id="254" name="Use your library’s built-in sigmoid function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Use your library’s built-in sigmoid function</a:t>
            </a:r>
          </a:p>
          <a:p>
            <a:r>
              <a:t>If you build your own:</a:t>
            </a:r>
          </a:p>
          <a:p>
            <a:pPr lvl="1"/>
            <a:r>
              <a:t>Recall that sigmoid is just softmax with one of the logits hard-coded to 0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Bug hunting strategi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Bug hunting strategies</a:t>
            </a:r>
          </a:p>
        </p:txBody>
      </p:sp>
      <p:sp>
        <p:nvSpPr>
          <p:cNvPr id="260" name="If you increase your learning rate and the loss gets stuck, you are probably rounding your gradient to zero somewhere: maybe computing cross-entropy using probabilities instead of logits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If you increase your learning rate and the loss </a:t>
            </a:r>
            <a:r>
              <a:rPr i="1"/>
              <a:t>gets stuck</a:t>
            </a:r>
            <a:r>
              <a:t>, you are probably rounding your gradient to zero somewhere: maybe computing cross-entropy using probabilities instead of logits</a:t>
            </a:r>
          </a:p>
          <a:p>
            <a:pPr lvl="1"/>
            <a:r>
              <a:t>For correctly implemented loss, too high of learning rate should usually cause </a:t>
            </a:r>
            <a:r>
              <a:rPr i="1"/>
              <a:t>explosion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Bug hunting strategi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Bug hunting strategies</a:t>
            </a:r>
          </a:p>
        </p:txBody>
      </p:sp>
      <p:sp>
        <p:nvSpPr>
          <p:cNvPr id="263" name="If you see explosion (NaNs, very large values) immediately suspect: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3900"/>
              </a:spcBef>
              <a:defRPr sz="3420"/>
            </a:pPr>
            <a:r>
              <a:t>If you see explosion (NaNs, very large values) immediately suspect:</a:t>
            </a:r>
          </a:p>
          <a:p>
            <a:pPr marL="844550" lvl="1" indent="-422275" defTabSz="554990">
              <a:spcBef>
                <a:spcPts val="3900"/>
              </a:spcBef>
              <a:defRPr sz="3420"/>
            </a:pPr>
            <a:r>
              <a:t>log</a:t>
            </a:r>
          </a:p>
          <a:p>
            <a:pPr marL="844550" lvl="1" indent="-422275" defTabSz="554990">
              <a:spcBef>
                <a:spcPts val="3900"/>
              </a:spcBef>
              <a:defRPr sz="3420"/>
            </a:pPr>
            <a:r>
              <a:t>exp</a:t>
            </a:r>
          </a:p>
          <a:p>
            <a:pPr marL="844550" lvl="1" indent="-422275" defTabSz="554990">
              <a:spcBef>
                <a:spcPts val="3900"/>
              </a:spcBef>
              <a:defRPr sz="3420"/>
            </a:pPr>
            <a:r>
              <a:t>sqrt</a:t>
            </a:r>
          </a:p>
          <a:p>
            <a:pPr marL="844550" lvl="1" indent="-422275" defTabSz="554990">
              <a:spcBef>
                <a:spcPts val="3900"/>
              </a:spcBef>
              <a:defRPr sz="3420"/>
            </a:pPr>
            <a:r>
              <a:t>division</a:t>
            </a:r>
          </a:p>
          <a:p>
            <a:pPr marL="422275" indent="-422275" defTabSz="554990">
              <a:spcBef>
                <a:spcPts val="3900"/>
              </a:spcBef>
              <a:defRPr sz="3420"/>
            </a:pPr>
            <a:r>
              <a:t>Always suspect the code that changed most recently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Question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Watch</a:t>
            </a:r>
            <a:endParaRPr dirty="0"/>
          </a:p>
        </p:txBody>
      </p:sp>
      <p:sp>
        <p:nvSpPr>
          <p:cNvPr id="266" name="Body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hlinkClick r:id="rId2"/>
              </a:rPr>
              <a:t>https://www.youtube.com/watch?v=XlYD8jn1ayE&amp;list=PLoWh1paHYVRfygApBdss1HCt-TFZRXs0k</a:t>
            </a: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6485D-5003-AB4F-876C-83AC58142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LB" dirty="0"/>
              <a:t>Gradient-based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FDAEF83-73AB-244E-BC58-6B38A0E5602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O</a:t>
                </a:r>
                <a:r>
                  <a:rPr lang="en-LB" dirty="0"/>
                  <a:t>ptimization is the task of minimizing or maximizing some function </a:t>
                </a:r>
                <a14:m>
                  <m:oMath xmlns:m="http://schemas.openxmlformats.org/officeDocument/2006/math">
                    <m:r>
                      <a:rPr lang="en-L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L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LB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L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LB" dirty="0"/>
                  <a:t> by altering </a:t>
                </a:r>
                <a14:m>
                  <m:oMath xmlns:m="http://schemas.openxmlformats.org/officeDocument/2006/math">
                    <m:r>
                      <a:rPr lang="en-LB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𝑠𝑖𝑔𝑛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for small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technique is called gradient descent (Cauchy, 1847) </a:t>
                </a:r>
              </a:p>
              <a:p>
                <a:endParaRPr lang="en-LB" b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FDAEF83-73AB-244E-BC58-6B38A0E560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1210" r="-2286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57175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radient Descen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Gradient Descent</a:t>
            </a:r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646" y="2312105"/>
            <a:ext cx="8417508" cy="6210076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Figure 4.1"/>
          <p:cNvSpPr txBox="1"/>
          <p:nvPr/>
        </p:nvSpPr>
        <p:spPr>
          <a:xfrm>
            <a:off x="5415991" y="8537770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4.1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Approximate Optimiz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9148">
              <a:defRPr sz="7519"/>
            </a:lvl1pPr>
          </a:lstStyle>
          <a:p>
            <a:r>
              <a:t>Approximate Optimization</a:t>
            </a:r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864" y="2401934"/>
            <a:ext cx="10407072" cy="5634795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Figure 4.3"/>
          <p:cNvSpPr txBox="1"/>
          <p:nvPr/>
        </p:nvSpPr>
        <p:spPr>
          <a:xfrm>
            <a:off x="5415991" y="8214589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4.3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We usually don’t even reach a local minimum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We usually don’t even reach a local minimum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88" y="2936142"/>
            <a:ext cx="11379624" cy="5633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Deep learning optimization way of lif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Deep learning optimization way of life</a:t>
            </a:r>
          </a:p>
        </p:txBody>
      </p:sp>
      <p:sp>
        <p:nvSpPr>
          <p:cNvPr id="145" name="Pure math way of life: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Pure math way of life:</a:t>
            </a:r>
          </a:p>
          <a:p>
            <a:pPr lvl="1"/>
            <a:r>
              <a:t>Find literally the smallest value of </a:t>
            </a:r>
            <a:r>
              <a:rPr i="1"/>
              <a:t>f(x)</a:t>
            </a:r>
          </a:p>
          <a:p>
            <a:pPr lvl="1"/>
            <a:r>
              <a:t>Or maybe: find some critical point of </a:t>
            </a:r>
            <a:r>
              <a:rPr i="1"/>
              <a:t>f(x)</a:t>
            </a:r>
            <a:r>
              <a:t> where the value is locally smallest</a:t>
            </a:r>
          </a:p>
          <a:p>
            <a:r>
              <a:t>Deep learning way of life:</a:t>
            </a:r>
          </a:p>
          <a:p>
            <a:pPr lvl="1"/>
            <a:r>
              <a:t>Decrease the value of </a:t>
            </a:r>
            <a:r>
              <a:rPr i="1"/>
              <a:t>f(x)</a:t>
            </a:r>
            <a:r>
              <a:t> a lot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1017</TotalTime>
  <Words>1849</Words>
  <Application>Microsoft Macintosh PowerPoint</Application>
  <PresentationFormat>Custom</PresentationFormat>
  <Paragraphs>246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American Typewriter</vt:lpstr>
      <vt:lpstr>Arial</vt:lpstr>
      <vt:lpstr>Cambria Math</vt:lpstr>
      <vt:lpstr>Courier New</vt:lpstr>
      <vt:lpstr>Helvetica</vt:lpstr>
      <vt:lpstr>Helvetica Light</vt:lpstr>
      <vt:lpstr>Helvetica Neue</vt:lpstr>
      <vt:lpstr>Wingdings</vt:lpstr>
      <vt:lpstr>1_White</vt:lpstr>
      <vt:lpstr>Numerical Computation for Deep Learning</vt:lpstr>
      <vt:lpstr>Numerical concerns for implementations of deep learning algorithms</vt:lpstr>
      <vt:lpstr>Roadmap</vt:lpstr>
      <vt:lpstr>Iterative Optimization</vt:lpstr>
      <vt:lpstr>Gradient-based optimization</vt:lpstr>
      <vt:lpstr>Gradient Descent</vt:lpstr>
      <vt:lpstr>Approximate Optimization</vt:lpstr>
      <vt:lpstr>We usually don’t even reach a local minimum</vt:lpstr>
      <vt:lpstr>Deep learning optimization way of life</vt:lpstr>
      <vt:lpstr>Iterative Optimization</vt:lpstr>
      <vt:lpstr>Critical Points (f’(x)=0)</vt:lpstr>
      <vt:lpstr>Saddle Points</vt:lpstr>
      <vt:lpstr>Multiple dimensions</vt:lpstr>
      <vt:lpstr>The best u is in the opposite direction of the gradient! </vt:lpstr>
      <vt:lpstr>What is the best ϵ ?</vt:lpstr>
      <vt:lpstr>Beyond the gradient: Curvature</vt:lpstr>
      <vt:lpstr>Second derivative</vt:lpstr>
      <vt:lpstr>Second derivative – multiple dimensions</vt:lpstr>
      <vt:lpstr>Directional Second Derivatives</vt:lpstr>
      <vt:lpstr>Predicting optimal step size using Taylor series</vt:lpstr>
      <vt:lpstr>Optimal step</vt:lpstr>
      <vt:lpstr>Condition Number</vt:lpstr>
      <vt:lpstr>Gradient Descent and Poor Conditioning</vt:lpstr>
      <vt:lpstr>Newton’s Method</vt:lpstr>
      <vt:lpstr>Iterative Optimization</vt:lpstr>
      <vt:lpstr>KKT Multipliers</vt:lpstr>
      <vt:lpstr>Roadmap</vt:lpstr>
      <vt:lpstr>Numerical Precision: A deep learning super skill</vt:lpstr>
      <vt:lpstr>Rounding and truncation errors</vt:lpstr>
      <vt:lpstr>Example</vt:lpstr>
      <vt:lpstr>Secondary effects</vt:lpstr>
      <vt:lpstr>exp</vt:lpstr>
      <vt:lpstr>Subtraction</vt:lpstr>
      <vt:lpstr>log and sqrt</vt:lpstr>
      <vt:lpstr>log exp</vt:lpstr>
      <vt:lpstr>Which is the better hack?</vt:lpstr>
      <vt:lpstr>log(sum(exp))</vt:lpstr>
      <vt:lpstr>Stable version</vt:lpstr>
      <vt:lpstr>Why does the logsumexp trick work?</vt:lpstr>
      <vt:lpstr>Why does the logsumexp trick work?</vt:lpstr>
      <vt:lpstr>Softmax</vt:lpstr>
      <vt:lpstr>Cross-entropy</vt:lpstr>
      <vt:lpstr>Sigmoid</vt:lpstr>
      <vt:lpstr>Bug hunting strategies</vt:lpstr>
      <vt:lpstr>Bug hunting strategies</vt:lpstr>
      <vt:lpstr>Watch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Computation for Deep Learning</dc:title>
  <cp:lastModifiedBy>Mohamed El Baker Nassar</cp:lastModifiedBy>
  <cp:revision>50</cp:revision>
  <dcterms:modified xsi:type="dcterms:W3CDTF">2020-04-19T11:43:04Z</dcterms:modified>
</cp:coreProperties>
</file>